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59" r:id="rId6"/>
    <p:sldId id="263" r:id="rId7"/>
    <p:sldId id="260" r:id="rId8"/>
    <p:sldId id="264" r:id="rId9"/>
    <p:sldId id="268" r:id="rId10"/>
    <p:sldId id="265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A7749-36FF-144B-AE60-30A3E17C5E3E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8701F-51EE-8E4B-8F1A-473028130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75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370F9D8-38E3-6C4A-A9CF-ECE588124804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5B8D-6D8E-B049-8540-27A90E364C73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70A-0609-504A-8DE9-3D27352ACBE3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F73B-0223-6544-9DEB-415B08C20CD0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7B87-E9F3-314F-883F-8332458ECEFD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617F-FD28-8B47-BD78-A698D38A2E8F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BF97-4A15-744C-A0FE-BF4C892597FA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76B52E5-A5CF-CA4E-867B-270EF6D01FF2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56A2951-1F62-E340-B9E4-83F619CF9FB9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96AD5-50C5-BA42-81B9-73ECBC697881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04A9-C05C-C740-A6AD-E54F460FB1CD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D0AB-EC05-5B42-A0BD-58B85E25EE54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73D0-3B92-5743-A358-7C78FA7C6D1F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DA43-EB83-3942-8AA9-4C51760C3BF8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7DA-EA40-7144-8168-532162AD7104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771-CD51-3241-B928-E52ECE42C176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AD4E5-8835-7044-88FE-2D6049CCD3CB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9333B3-91D4-A44A-81AA-10876E3F2F65}" type="datetime1">
              <a:rPr lang="en-AU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BAAE-8311-DC49-847A-1D4C02D15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Mini-project-2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DDCD0-E251-4B40-BAFB-B56A78705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Winnie Wetthasinghe</a:t>
            </a:r>
          </a:p>
          <a:p>
            <a:r>
              <a:rPr lang="en-US" dirty="0"/>
              <a:t>05/05/2021</a:t>
            </a:r>
          </a:p>
        </p:txBody>
      </p:sp>
    </p:spTree>
    <p:extLst>
      <p:ext uri="{BB962C8B-B14F-4D97-AF65-F5344CB8AC3E}">
        <p14:creationId xmlns:p14="http://schemas.microsoft.com/office/powerpoint/2010/main" val="2825981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BA53-B13F-2942-ACDA-DE81FD8F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based on performance metrices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632F-4E61-EE4D-B569-5529A53E4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Accuracy- How many were correctly diagnosed as likely to have a stroke.  </a:t>
            </a:r>
          </a:p>
          <a:p>
            <a:r>
              <a:rPr lang="en-US" dirty="0"/>
              <a:t>Recall- </a:t>
            </a:r>
            <a:r>
              <a:rPr lang="en-AU" dirty="0"/>
              <a:t>Proportion of patients that actually will have a stroke were diagnosed by the algorithm as getting a stroke.</a:t>
            </a:r>
          </a:p>
          <a:p>
            <a:r>
              <a:rPr lang="en-AU" dirty="0"/>
              <a:t>Specificity- Proportion of patients that will not have a stroke, were predicted by the model as </a:t>
            </a:r>
            <a:r>
              <a:rPr lang="en-AU" dirty="0" err="1"/>
              <a:t>no_stroke</a:t>
            </a:r>
            <a:r>
              <a:rPr lang="en-AU" dirty="0"/>
              <a:t>.</a:t>
            </a:r>
          </a:p>
          <a:p>
            <a:r>
              <a:rPr lang="en-US" dirty="0"/>
              <a:t>False Positive rate- </a:t>
            </a:r>
            <a:r>
              <a:rPr lang="en-AU" dirty="0"/>
              <a:t>an outcome where the model incorrectly predicts the </a:t>
            </a:r>
            <a:r>
              <a:rPr lang="en-AU" dirty="0" err="1"/>
              <a:t>is_stroke</a:t>
            </a:r>
            <a:r>
              <a:rPr lang="en-AU" dirty="0"/>
              <a:t> class when it is </a:t>
            </a:r>
            <a:r>
              <a:rPr lang="en-AU" dirty="0" err="1"/>
              <a:t>no_stroke</a:t>
            </a:r>
            <a:endParaRPr lang="en-AU" dirty="0"/>
          </a:p>
          <a:p>
            <a:r>
              <a:rPr lang="en-AU" dirty="0"/>
              <a:t>Precision- proportion of patients that we diagnosed as </a:t>
            </a:r>
            <a:r>
              <a:rPr lang="en-AU" dirty="0" err="1"/>
              <a:t>is_stroke</a:t>
            </a:r>
            <a:r>
              <a:rPr lang="en-AU" dirty="0"/>
              <a:t>, actually will have a stroke</a:t>
            </a:r>
          </a:p>
          <a:p>
            <a:endParaRPr lang="en-AU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80A11-7A0B-0C4E-BDAC-E5104B9F7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6019800"/>
            <a:ext cx="6261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1811-1004-8641-AE55-9695F0A6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based on performance metrices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B28-CEA5-734E-BF1C-5DF6211E5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F1-score</a:t>
            </a:r>
            <a:r>
              <a:rPr lang="en-AU" dirty="0"/>
              <a:t>- metric is a good choice for the imbalanced classification.</a:t>
            </a:r>
          </a:p>
          <a:p>
            <a:r>
              <a:rPr lang="en-AU" dirty="0"/>
              <a:t>Situation where we must give equal importance to both the classes – classify having stroke or </a:t>
            </a:r>
            <a:r>
              <a:rPr lang="en-AU" dirty="0" err="1"/>
              <a:t>no_stroke</a:t>
            </a:r>
            <a:r>
              <a:rPr lang="en-AU" dirty="0"/>
              <a:t>. We have an imbalanced classification problem.</a:t>
            </a:r>
          </a:p>
          <a:p>
            <a:r>
              <a:rPr lang="en-AU" dirty="0"/>
              <a:t>A model with high accuracy will know to correctly identify all stroke patients but will have trouble identifying no stroke patients. But if we select a model that has a high F1 score, it would perform better in classifying no-stroke from stroke.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EAA46-4C0E-D249-BBF4-D29A8BB2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5528732"/>
            <a:ext cx="6261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2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6295B-55C5-BA48-92E5-40DFED1D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based on performance metrices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9E2A-A5F7-FC40-8701-8B87FC389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MCC</a:t>
            </a:r>
            <a:r>
              <a:rPr lang="en-AU" dirty="0"/>
              <a:t> (Matthews Correlation Coefficient)-mcc is extremely good metric for the imbalanced classification and can be safely used even classes are very different in sizes</a:t>
            </a:r>
          </a:p>
        </p:txBody>
      </p:sp>
    </p:spTree>
    <p:extLst>
      <p:ext uri="{BB962C8B-B14F-4D97-AF65-F5344CB8AC3E}">
        <p14:creationId xmlns:p14="http://schemas.microsoft.com/office/powerpoint/2010/main" val="329024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2B43A0-6C3A-5944-B6A9-82D02519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Result &amp; 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C5A00-8E54-1F42-894E-E884C6012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So, from the above predicting models and based on performance metrices evaluation, we select Naïve Bayes model to be the most suitable to predict future stroke patients.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34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6E58B35C-83F4-4145-9912-7B47587BE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52" r="-1" b="28258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C6DA5-5ED2-1841-A420-7364A1F5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Thank you!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09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896D-56DD-7142-9468-DE233EA7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2233-E986-CA4B-B0E4-27F3844A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According to the World Health Organization (WHO) stroke is the 2nd leading cause of death globally, responsible for approximately 11% of total deaths.</a:t>
            </a:r>
          </a:p>
          <a:p>
            <a:r>
              <a:rPr lang="en-AU" dirty="0"/>
              <a:t>The ability to predict whether someone might get a stroke in future or not is extremely useful to save lives.</a:t>
            </a:r>
          </a:p>
          <a:p>
            <a:r>
              <a:rPr lang="en-AU" dirty="0"/>
              <a:t>This project focuses on implementing a ML model that can predict whether a patient is likely to get stroke based on patient’s health records.</a:t>
            </a:r>
          </a:p>
        </p:txBody>
      </p:sp>
    </p:spTree>
    <p:extLst>
      <p:ext uri="{BB962C8B-B14F-4D97-AF65-F5344CB8AC3E}">
        <p14:creationId xmlns:p14="http://schemas.microsoft.com/office/powerpoint/2010/main" val="370092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AC26E-93AD-D14A-887D-FA5AFE81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About the dataset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B05E4FC-9918-C74E-AE0F-CAE477C9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2390377"/>
            <a:ext cx="6391533" cy="20772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73F2-B728-F94F-965C-E83A10ED7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The predict whether a patient is likely to get stroke based on the input parameters like gender, age, various diseases, and smoking status. Each row in the data provides relevant information about the patient.</a:t>
            </a:r>
          </a:p>
          <a:p>
            <a:pPr marL="0" indent="0">
              <a:buNone/>
            </a:pPr>
            <a:endParaRPr lang="en-AU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7898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A6AAE-62F1-5C41-8DE7-2B90B635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</a:rPr>
              <a:t>Target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BC3EB-1705-714E-91FE-2903DC05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2254556"/>
            <a:ext cx="6391533" cy="23488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E1E3-35F5-8946-BC00-3FA7F9FCE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‘Stroke’ selected</a:t>
            </a:r>
          </a:p>
          <a:p>
            <a:r>
              <a:rPr lang="en-US" dirty="0">
                <a:solidFill>
                  <a:srgbClr val="FFFFFF"/>
                </a:solidFill>
              </a:rPr>
              <a:t>Tells us which type of supervised learning algorithms to use.</a:t>
            </a:r>
          </a:p>
          <a:p>
            <a:r>
              <a:rPr lang="en-US" dirty="0">
                <a:solidFill>
                  <a:srgbClr val="FFFFFF"/>
                </a:solidFill>
              </a:rPr>
              <a:t>Binary classification</a:t>
            </a:r>
          </a:p>
          <a:p>
            <a:r>
              <a:rPr lang="en-US" dirty="0">
                <a:solidFill>
                  <a:srgbClr val="FFFFFF"/>
                </a:solidFill>
              </a:rPr>
              <a:t>Logistic Regression, Support Vector Machine, Naïve Bayes, Perceptron</a:t>
            </a:r>
          </a:p>
          <a:p>
            <a:r>
              <a:rPr lang="en-US" dirty="0">
                <a:solidFill>
                  <a:srgbClr val="FFFFFF"/>
                </a:solidFill>
              </a:rPr>
              <a:t>Type of performance evaluation matrices to use</a:t>
            </a:r>
          </a:p>
          <a:p>
            <a:r>
              <a:rPr lang="en-US" dirty="0">
                <a:solidFill>
                  <a:srgbClr val="FFFFFF"/>
                </a:solidFill>
              </a:rPr>
              <a:t>Outputs are imbalanced, 95.13% “no stroke” and 4.88% ”stroke”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B9FB8-DDDE-2748-84B7-C07E6A6D2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97" y="4836630"/>
            <a:ext cx="1219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BDED-6559-6645-8167-000B5DF7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visualization of input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B9E0-C249-4C48-979E-BE487673B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40B50-B079-FF45-9DFD-108F2E37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07" y="2422647"/>
            <a:ext cx="3604526" cy="1323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25F27-0738-D044-8511-956C5D42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313" y="2319118"/>
            <a:ext cx="4093733" cy="1503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2E2F6-06C8-4145-88F3-27AFCD5B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380" y="3758741"/>
            <a:ext cx="3703379" cy="1360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4068B-CC82-F945-AB54-EB76E0576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320" y="3721670"/>
            <a:ext cx="4093733" cy="15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7EAF0B-BDFD-E949-8535-46E178F41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820" y="5198542"/>
            <a:ext cx="4531283" cy="16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7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2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5" name="Rectangle 26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F502B-BB4B-8C4D-8669-9905264C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10" y="1241266"/>
            <a:ext cx="408963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Detecting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64B81-25B6-C344-95E1-A50AA967B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10" y="4591665"/>
            <a:ext cx="4089633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accent1"/>
                </a:solidFill>
              </a:rPr>
              <a:t>Removing outliers will cause to lose significant amounts of data and may not be good for the dataset for modelling.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21914-8552-1C41-A3B3-30EF2D7F8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93" b="-1"/>
          <a:stretch/>
        </p:blipFill>
        <p:spPr>
          <a:xfrm>
            <a:off x="5183116" y="461682"/>
            <a:ext cx="6585549" cy="2967319"/>
          </a:xfrm>
          <a:custGeom>
            <a:avLst/>
            <a:gdLst/>
            <a:ahLst/>
            <a:cxnLst/>
            <a:rect l="l" t="t" r="r" b="b"/>
            <a:pathLst>
              <a:path w="6585549" h="2967319">
                <a:moveTo>
                  <a:pt x="225406" y="0"/>
                </a:moveTo>
                <a:lnTo>
                  <a:pt x="6585549" y="0"/>
                </a:lnTo>
                <a:lnTo>
                  <a:pt x="6585549" y="2967319"/>
                </a:lnTo>
                <a:lnTo>
                  <a:pt x="941" y="2967319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858896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9BAFF-DE6A-E840-A55B-5F4025153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198" b="-2"/>
          <a:stretch/>
        </p:blipFill>
        <p:spPr>
          <a:xfrm>
            <a:off x="5184056" y="3429000"/>
            <a:ext cx="6584608" cy="3011751"/>
          </a:xfrm>
          <a:custGeom>
            <a:avLst/>
            <a:gdLst/>
            <a:ahLst/>
            <a:cxnLst/>
            <a:rect l="l" t="t" r="r" b="b"/>
            <a:pathLst>
              <a:path w="6584608" h="3011751">
                <a:moveTo>
                  <a:pt x="0" y="0"/>
                </a:moveTo>
                <a:lnTo>
                  <a:pt x="6584608" y="0"/>
                </a:lnTo>
                <a:lnTo>
                  <a:pt x="6584608" y="3011751"/>
                </a:lnTo>
                <a:lnTo>
                  <a:pt x="225659" y="3011751"/>
                </a:lnTo>
                <a:lnTo>
                  <a:pt x="213588" y="2933486"/>
                </a:lnTo>
                <a:lnTo>
                  <a:pt x="202297" y="2857210"/>
                </a:lnTo>
                <a:lnTo>
                  <a:pt x="190379" y="2766405"/>
                </a:lnTo>
                <a:lnTo>
                  <a:pt x="176108" y="2658649"/>
                </a:lnTo>
                <a:lnTo>
                  <a:pt x="161054" y="2539392"/>
                </a:lnTo>
                <a:lnTo>
                  <a:pt x="145215" y="2405001"/>
                </a:lnTo>
                <a:lnTo>
                  <a:pt x="128435" y="2258502"/>
                </a:lnTo>
                <a:lnTo>
                  <a:pt x="111655" y="2099290"/>
                </a:lnTo>
                <a:lnTo>
                  <a:pt x="94562" y="1929788"/>
                </a:lnTo>
                <a:lnTo>
                  <a:pt x="78723" y="1746967"/>
                </a:lnTo>
                <a:lnTo>
                  <a:pt x="63512" y="1555671"/>
                </a:lnTo>
                <a:lnTo>
                  <a:pt x="49711" y="1353478"/>
                </a:lnTo>
                <a:lnTo>
                  <a:pt x="36539" y="1142810"/>
                </a:lnTo>
                <a:lnTo>
                  <a:pt x="24150" y="923062"/>
                </a:lnTo>
                <a:lnTo>
                  <a:pt x="19759" y="810464"/>
                </a:lnTo>
                <a:lnTo>
                  <a:pt x="14897" y="695444"/>
                </a:lnTo>
                <a:lnTo>
                  <a:pt x="10350" y="578608"/>
                </a:lnTo>
                <a:lnTo>
                  <a:pt x="7370" y="461167"/>
                </a:lnTo>
                <a:lnTo>
                  <a:pt x="4704" y="341304"/>
                </a:lnTo>
                <a:lnTo>
                  <a:pt x="1881" y="220231"/>
                </a:lnTo>
                <a:lnTo>
                  <a:pt x="0" y="967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913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6B1B-2820-5143-93AE-3ABF1F3C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F25F-8535-BF4F-9D6C-17A3F1A5B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8E407-FB57-1A41-9373-D9EAAA3A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54" y="2603500"/>
            <a:ext cx="4926374" cy="3280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EC0C8-9E44-E946-A512-45FA3206C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8422"/>
            <a:ext cx="5046292" cy="382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C74233-4655-A94D-BE98-0C1F0748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6432548"/>
            <a:ext cx="8110151" cy="23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6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7B36-A683-0D4A-81FF-BEB54E06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03388-6DC6-6042-AB8A-2E70935D7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0CC6-3591-7644-88CC-78CE83EB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1" y="2603500"/>
            <a:ext cx="10861589" cy="26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9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D1DF-11A5-8840-831E-A0CFDF01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A7A94-F0C1-B046-9DEB-59FA9D44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CD1DE-A03F-1B49-8436-B374839C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5" y="2370554"/>
            <a:ext cx="6079524" cy="2226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918D4-ABF8-F14B-AF8E-5891AEEE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30" y="2370554"/>
            <a:ext cx="6079527" cy="2226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025A3-38DE-FC4B-AFB0-91AD6C75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866" y="4695713"/>
            <a:ext cx="5499786" cy="20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81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313</TotalTime>
  <Words>474</Words>
  <Application>Microsoft Macintosh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Mini-project-2</vt:lpstr>
      <vt:lpstr>Introduction &amp; project objective</vt:lpstr>
      <vt:lpstr>About the dataset</vt:lpstr>
      <vt:lpstr>Target variable</vt:lpstr>
      <vt:lpstr>Analysis &amp; visualization of input variables</vt:lpstr>
      <vt:lpstr>Detecting outliers</vt:lpstr>
      <vt:lpstr>Feature selection &amp; feature engineering</vt:lpstr>
      <vt:lpstr>Binary Classification Comparison</vt:lpstr>
      <vt:lpstr>ROC Curves</vt:lpstr>
      <vt:lpstr>Evaluate based on performance metrices</vt:lpstr>
      <vt:lpstr>Evaluate based on performance metrices cont.</vt:lpstr>
      <vt:lpstr>Evaluate based on performance metrices cont.</vt:lpstr>
      <vt:lpstr>Result &amp;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Mini-project-2</dc:title>
  <dc:creator>Winifred Wetthasinghe</dc:creator>
  <cp:lastModifiedBy>Winifred Wetthasinghe</cp:lastModifiedBy>
  <cp:revision>65</cp:revision>
  <dcterms:created xsi:type="dcterms:W3CDTF">2021-05-04T22:54:35Z</dcterms:created>
  <dcterms:modified xsi:type="dcterms:W3CDTF">2021-05-05T04:07:58Z</dcterms:modified>
</cp:coreProperties>
</file>